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21"/>
  </p:notesMasterIdLst>
  <p:handoutMasterIdLst>
    <p:handoutMasterId r:id="rId22"/>
  </p:handoutMasterIdLst>
  <p:sldIdLst>
    <p:sldId id="281" r:id="rId7"/>
    <p:sldId id="400" r:id="rId8"/>
    <p:sldId id="436" r:id="rId9"/>
    <p:sldId id="443" r:id="rId10"/>
    <p:sldId id="447" r:id="rId11"/>
    <p:sldId id="442" r:id="rId12"/>
    <p:sldId id="444" r:id="rId13"/>
    <p:sldId id="445" r:id="rId14"/>
    <p:sldId id="440" r:id="rId15"/>
    <p:sldId id="446" r:id="rId16"/>
    <p:sldId id="435" r:id="rId17"/>
    <p:sldId id="430" r:id="rId18"/>
    <p:sldId id="431" r:id="rId19"/>
    <p:sldId id="303" r:id="rId20"/>
  </p:sldIdLst>
  <p:sldSz cx="12192000" cy="6858000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British Council Sans" panose="020B0604020202020204" charset="0"/>
      <p:regular r:id="rId24"/>
      <p:bold r:id="rId25"/>
      <p:italic r:id="rId26"/>
      <p:boldItalic r:id="rId27"/>
    </p:embeddedFont>
    <p:embeddedFont>
      <p:font typeface="British Council Sans Headline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4E8"/>
    <a:srgbClr val="5E99D6"/>
    <a:srgbClr val="E7EBF6"/>
    <a:srgbClr val="7030A0"/>
    <a:srgbClr val="CA0000"/>
    <a:srgbClr val="1F497D"/>
    <a:srgbClr val="0F7EB3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8976" autoAdjust="0"/>
  </p:normalViewPr>
  <p:slideViewPr>
    <p:cSldViewPr snapToGrid="0" snapToObjects="1">
      <p:cViewPr varScale="1">
        <p:scale>
          <a:sx n="75" d="100"/>
          <a:sy n="75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4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F2f under covid measures </a:t>
            </a:r>
          </a:p>
          <a:p>
            <a:r>
              <a:rPr lang="en-US" b="0" dirty="0"/>
              <a:t>Remotely</a:t>
            </a:r>
          </a:p>
          <a:p>
            <a:r>
              <a:rPr lang="en-US" b="0" dirty="0"/>
              <a:t>Two parties (some can come but some can’t)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2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6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8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22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pedagogical adaptations have proven to be pivotal as the traditional lecturing in-person models do not translate to a remote learning environment. No matter the type of channel used (radio, TV, mobile, online platforms, etc.) teachers need to adapt their practices and be creative to keep students engaged </a:t>
            </a:r>
          </a:p>
          <a:p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Educators must be future-focused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Educators must be lifelong learners</a:t>
            </a:r>
            <a:r>
              <a:rPr lang="en-US" b="0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Educators must be facilitators of learning, not sages on stages</a:t>
            </a:r>
            <a:r>
              <a:rPr lang="en-US" b="0" dirty="0">
                <a:solidFill>
                  <a:srgbClr val="333333"/>
                </a:solidFill>
                <a:latin typeface="Open Sans" panose="020B0606030504020204" pitchFamily="34" charset="0"/>
              </a:rPr>
              <a:t>,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Educators must be expert generalists, not specialists</a:t>
            </a:r>
          </a:p>
          <a:p>
            <a:r>
              <a:rPr lang="en-GB" dirty="0"/>
              <a:t>https://news.microsoft.com/apac/features/technology-in-schools-from-a-teaching-culture-to-a-learning-culture/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43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Providing input first before eliciting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6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Matching activity – correct answers on a slide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2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Matching activity – correct answers on a slide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2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https://www.edweek.org/teaching-learning/how-to-make-lessons-cohesive-when-teaching-both-remote-and-in-person-classes/2020/08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05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https://www.edutopia.org/article/5-tips-more-efficient-transition-virtual-person-teaching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2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17F2-8C78-42B0-A221-F87AC00A8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4C38D-E29A-498D-9887-B9DC1DA4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650D-C193-4C30-987F-A7E195707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64BF-E2B0-4932-9FE4-27F9279096E7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4A6C6-6FBD-4FED-B2FE-709B08A6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7C84-70F9-4A99-927C-2F16990A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D617-3EA8-4029-B124-636F306C6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www.britishcouncil.org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  <p:sldLayoutId id="2147483765" r:id="rId7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microsoft.com/apac/features/technology-in-schools-from-a-teaching-culture-to-a-learning-cultur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edutopia.org/article/5-tips-more-efficient-transition-virtual-person-teaching" TargetMode="External"/><Relationship Id="rId4" Type="http://schemas.openxmlformats.org/officeDocument/2006/relationships/hyperlink" Target="https://www.edweek.org/teaching-learning/how-to-make-lessons-cohesive-when-teaching-both-remote-and-in-person-classes/2020/0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Webinar#</a:t>
            </a:r>
            <a:r>
              <a:rPr lang="en-US" sz="3600" dirty="0"/>
              <a:t>4 </a:t>
            </a:r>
            <a:r>
              <a:rPr lang="en-GB" sz="3600" dirty="0"/>
              <a:t>How to integrate remote and F2F teaching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Regional webinar programme for teachers in MENA (</a:t>
            </a:r>
            <a:r>
              <a:rPr lang="en-GB" dirty="0" err="1"/>
              <a:t>AskHala</a:t>
            </a:r>
            <a:r>
              <a:rPr lang="en-GB" dirty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26 Aug 2021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7719-E6C2-4BFA-81FF-D29388EC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Tips/advice while integrating: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0DAD-57C1-414D-9541-4BFFCD38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900000"/>
            <a:ext cx="11378901" cy="4500000"/>
          </a:xfrm>
        </p:spPr>
        <p:txBody>
          <a:bodyPr/>
          <a:lstStyle/>
          <a:p>
            <a:r>
              <a:rPr lang="en-US" b="0" dirty="0"/>
              <a:t>Break content into smaller, manageable units. Shortened time frames mean that objectives will take longer to teach, practice, and master, so segmenting lessons can help with planning and teaching.</a:t>
            </a:r>
          </a:p>
          <a:p>
            <a:endParaRPr lang="en-US" b="0" dirty="0"/>
          </a:p>
          <a:p>
            <a:r>
              <a:rPr lang="en-US" b="0" dirty="0"/>
              <a:t>When students do have time in person, they should be collaborating with each other, having discussions, and working through problems.</a:t>
            </a:r>
          </a:p>
          <a:p>
            <a:endParaRPr lang="en-US" b="0" dirty="0"/>
          </a:p>
          <a:p>
            <a:r>
              <a:rPr lang="en-US" b="0" dirty="0"/>
              <a:t>Which skills should be taught in a synchronous or asynchronous environment? Some skills might allow for asynchronous videos and independent practicing, whereas others might require synchronous instruction and immediate feedback. </a:t>
            </a:r>
          </a:p>
          <a:p>
            <a:endParaRPr lang="en-US" b="0" dirty="0"/>
          </a:p>
          <a:p>
            <a:r>
              <a:rPr lang="en-US" b="0" dirty="0"/>
              <a:t>Set learning expectations for in-person and remote learners, c</a:t>
            </a:r>
            <a:r>
              <a:rPr lang="en-GB" b="0" dirty="0" err="1"/>
              <a:t>reate</a:t>
            </a:r>
            <a:r>
              <a:rPr lang="en-GB" b="0" dirty="0"/>
              <a:t> routines, d</a:t>
            </a:r>
            <a:r>
              <a:rPr lang="en-US" b="0" dirty="0" err="1"/>
              <a:t>on’t</a:t>
            </a:r>
            <a:r>
              <a:rPr lang="en-US" b="0" dirty="0"/>
              <a:t> expect to follow the same pacing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5449E-D145-4D27-A1D0-9EAAD709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9B0EF-99C4-4B51-A005-3FA22EC8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9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7719-E6C2-4BFA-81FF-D29388EC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0DAD-57C1-414D-9541-4BFFCD38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179000"/>
            <a:ext cx="10944002" cy="4500000"/>
          </a:xfrm>
        </p:spPr>
        <p:txBody>
          <a:bodyPr/>
          <a:lstStyle/>
          <a:p>
            <a:r>
              <a:rPr lang="en-US" dirty="0"/>
              <a:t>Teaching present simple to talk about everyday routines</a:t>
            </a:r>
            <a:endParaRPr lang="en-US" b="0" dirty="0"/>
          </a:p>
          <a:p>
            <a:r>
              <a:rPr lang="en-US" dirty="0"/>
              <a:t>Sunday:</a:t>
            </a:r>
            <a:r>
              <a:rPr lang="en-US" b="0" dirty="0"/>
              <a:t> send students a picture of some one who brushes their teeth, it could be you. Ask them if they think this person brushes their teeth everyday? Should he/she? What about them?</a:t>
            </a:r>
          </a:p>
          <a:p>
            <a:r>
              <a:rPr lang="en-US" dirty="0"/>
              <a:t>Monday:</a:t>
            </a:r>
            <a:r>
              <a:rPr lang="en-US" b="0" dirty="0"/>
              <a:t> teach 30 mins what Present Simple means, how we form it, practice some pronunciation</a:t>
            </a:r>
          </a:p>
          <a:p>
            <a:r>
              <a:rPr lang="en-US" dirty="0"/>
              <a:t>Tuesday: </a:t>
            </a:r>
            <a:r>
              <a:rPr lang="en-US" b="0" dirty="0"/>
              <a:t>send students a task and ask them to fill in gaps/choose right words, and use some words from the exercise to try and write about their own daily routines</a:t>
            </a:r>
          </a:p>
          <a:p>
            <a:r>
              <a:rPr lang="en-US" dirty="0"/>
              <a:t>Wednesday:</a:t>
            </a:r>
            <a:r>
              <a:rPr lang="en-US" b="0" dirty="0"/>
              <a:t> students collaborate together in drawing a poster to advise their friends on how to stay hygienic every day to protect themselves from corona virus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5449E-D145-4D27-A1D0-9EAAD709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66600"/>
            <a:ext cx="10439999" cy="180000"/>
          </a:xfrm>
        </p:spPr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9B0EF-99C4-4B51-A005-3FA22EC8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77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718E-1BC5-45CC-A4F6-92D6469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webinar, we’ve looked at: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D623-6B22-41B5-A43F-548B47B1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387231"/>
            <a:ext cx="10161962" cy="45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605AF-EE8E-4A4F-8D87-D12E3D59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4B0DF-BE44-4C88-9951-CB7D601D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18B1A-D0B1-49BE-9ECD-775104081D4C}"/>
              </a:ext>
            </a:extLst>
          </p:cNvPr>
          <p:cNvSpPr txBox="1"/>
          <p:nvPr/>
        </p:nvSpPr>
        <p:spPr>
          <a:xfrm>
            <a:off x="495601" y="1296000"/>
            <a:ext cx="1130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DB414-E107-482B-B9EC-E91990526B92}"/>
              </a:ext>
            </a:extLst>
          </p:cNvPr>
          <p:cNvSpPr txBox="1"/>
          <p:nvPr/>
        </p:nvSpPr>
        <p:spPr>
          <a:xfrm>
            <a:off x="600000" y="1296000"/>
            <a:ext cx="7060900" cy="233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What returning to school would look like 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Why integrating remote and f2f teaching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Key considerations when integrating f2f &amp; remote teaching  </a:t>
            </a:r>
          </a:p>
          <a:p>
            <a:pPr marL="342900" indent="-34290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2"/>
                </a:solidFill>
              </a:rPr>
              <a:t>Practical examples of integration </a:t>
            </a:r>
          </a:p>
        </p:txBody>
      </p:sp>
    </p:spTree>
    <p:extLst>
      <p:ext uri="{BB962C8B-B14F-4D97-AF65-F5344CB8AC3E}">
        <p14:creationId xmlns:p14="http://schemas.microsoft.com/office/powerpoint/2010/main" val="141159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718E-1BC5-45CC-A4F6-92D6469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D623-6B22-41B5-A43F-548B47B1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387231"/>
            <a:ext cx="10161962" cy="45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605AF-EE8E-4A4F-8D87-D12E3D59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4B0DF-BE44-4C88-9951-CB7D601D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18B1A-D0B1-49BE-9ECD-775104081D4C}"/>
              </a:ext>
            </a:extLst>
          </p:cNvPr>
          <p:cNvSpPr txBox="1"/>
          <p:nvPr/>
        </p:nvSpPr>
        <p:spPr>
          <a:xfrm>
            <a:off x="495601" y="1296000"/>
            <a:ext cx="894049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3"/>
              </a:rPr>
              <a:t>https://news.microsoft.com/apac/features/technology-in-schools-from-a-teaching-culture-to-a-learning-culture/</a:t>
            </a:r>
            <a:endParaRPr lang="en-GB" sz="2000" dirty="0"/>
          </a:p>
          <a:p>
            <a:endParaRPr lang="en-GB" sz="2000" dirty="0"/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000" dirty="0">
                <a:hlinkClick r:id="rId4"/>
              </a:rPr>
              <a:t>https://www.edweek.org/teaching-learning/how-to-make-lessons-cohesive-when-teaching-both-remote-and-in-person-classes/2020/08</a:t>
            </a:r>
            <a:endParaRPr lang="en-GB" sz="2000" dirty="0"/>
          </a:p>
          <a:p>
            <a:endParaRPr lang="en-GB" sz="2000" dirty="0"/>
          </a:p>
          <a:p>
            <a:endParaRPr lang="en-GB" sz="2800" dirty="0">
              <a:solidFill>
                <a:schemeClr val="tx2"/>
              </a:solidFill>
            </a:endParaRPr>
          </a:p>
          <a:p>
            <a:r>
              <a:rPr lang="en-GB" sz="2000" dirty="0">
                <a:hlinkClick r:id="rId5"/>
              </a:rPr>
              <a:t>https://www.edutopia.org/article/5-tips-more-efficient-transition-virtual-person-teaching</a:t>
            </a:r>
            <a:endParaRPr lang="en-GB" sz="2000" dirty="0"/>
          </a:p>
          <a:p>
            <a:endParaRPr lang="en-GB" sz="1600" dirty="0"/>
          </a:p>
          <a:p>
            <a:endParaRPr lang="en-GB" sz="2200" dirty="0">
              <a:solidFill>
                <a:schemeClr val="tx2"/>
              </a:solidFill>
            </a:endParaRPr>
          </a:p>
          <a:p>
            <a:endParaRPr lang="en-GB" sz="2200" dirty="0">
              <a:solidFill>
                <a:schemeClr val="tx2"/>
              </a:solidFill>
            </a:endParaRPr>
          </a:p>
          <a:p>
            <a:endParaRPr lang="en-GB" sz="11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6313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168D673-5D0D-D541-B92F-3B1F7A86D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</a:t>
            </a:r>
            <a:r>
              <a:rPr lang="en-US" dirty="0"/>
              <a:t>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03ED8-F2B0-8C45-A0F3-37C726DC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134878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718E-1BC5-45CC-A4F6-92D6469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today’s webinar, we’re going to look at: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D623-6B22-41B5-A43F-548B47B1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387231"/>
            <a:ext cx="10161962" cy="450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605AF-EE8E-4A4F-8D87-D12E3D59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4B0DF-BE44-4C88-9951-CB7D601D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18B1A-D0B1-49BE-9ECD-775104081D4C}"/>
              </a:ext>
            </a:extLst>
          </p:cNvPr>
          <p:cNvSpPr txBox="1"/>
          <p:nvPr/>
        </p:nvSpPr>
        <p:spPr>
          <a:xfrm>
            <a:off x="495601" y="1296000"/>
            <a:ext cx="113027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returning to school would look like 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Why integrating remote and f2f teaching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Key considerations when integrating f2f &amp; remote teaching  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Practical examples of integration </a:t>
            </a:r>
          </a:p>
          <a:p>
            <a:pPr fontAlgn="base">
              <a:lnSpc>
                <a:spcPct val="15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2"/>
              </a:solidFill>
            </a:endParaRPr>
          </a:p>
          <a:p>
            <a:endParaRPr lang="en-US" sz="22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0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61E9-8A61-416E-99F3-0CBAA9D5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What would returning to school look like?</a:t>
            </a:r>
            <a:br>
              <a:rPr lang="en-US" dirty="0"/>
            </a:br>
            <a:endParaRPr lang="en-GB" dirty="0"/>
          </a:p>
        </p:txBody>
      </p:sp>
      <p:pic>
        <p:nvPicPr>
          <p:cNvPr id="8" name="Picture 2" descr="Covid-19: will blended learning become the future of education? - Acer for  Education">
            <a:extLst>
              <a:ext uri="{FF2B5EF4-FFF2-40B4-BE49-F238E27FC236}">
                <a16:creationId xmlns:a16="http://schemas.microsoft.com/office/drawing/2014/main" id="{2996F766-AD14-4BF7-90C5-7DBD2F296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/>
          <a:stretch/>
        </p:blipFill>
        <p:spPr bwMode="auto">
          <a:xfrm>
            <a:off x="648000" y="1512000"/>
            <a:ext cx="8136000" cy="4500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B5D36-6E1C-4ED7-BC3B-6C75148D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439999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noProof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1AED4-CB7A-4501-B6CC-1EF3440E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8000" y="6192000"/>
            <a:ext cx="504000" cy="180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36854FA-307F-854E-96D4-DE585DB24BD3}" type="slidenum">
              <a:rPr lang="en-GB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44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2D85-FC3A-441B-AFF1-A355D3F1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profiles changed as a result of pandemic?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A6B7-75BC-4911-B0BC-D1E682628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11036000" cy="4500000"/>
          </a:xfrm>
        </p:spPr>
        <p:txBody>
          <a:bodyPr/>
          <a:lstStyle/>
          <a:p>
            <a:r>
              <a:rPr lang="en-US" sz="2400" b="0" dirty="0">
                <a:highlight>
                  <a:srgbClr val="00FFFF"/>
                </a:highlight>
              </a:rPr>
              <a:t>From the teaching culture to the learning culture! </a:t>
            </a:r>
          </a:p>
          <a:p>
            <a:r>
              <a:rPr lang="en-US" sz="2400" b="0" dirty="0">
                <a:highlight>
                  <a:srgbClr val="00FF00"/>
                </a:highlight>
              </a:rPr>
              <a:t>“</a:t>
            </a:r>
            <a:r>
              <a:rPr lang="en-US" sz="2400" b="0" i="1" dirty="0">
                <a:highlight>
                  <a:srgbClr val="00FF00"/>
                </a:highlight>
              </a:rPr>
              <a:t>Whoever teaches learns in the act of teaching and whoever learns teaches in the act of learning</a:t>
            </a:r>
            <a:r>
              <a:rPr lang="en-US" sz="2400" b="0" dirty="0">
                <a:highlight>
                  <a:srgbClr val="00FF00"/>
                </a:highlight>
              </a:rPr>
              <a:t>" wrote the Brazilian pedagogue Paulo Freire in his famous book “Pedagogy of Freedom” (1996).</a:t>
            </a:r>
          </a:p>
          <a:p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Teacher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Learner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LT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Parent profile</a:t>
            </a:r>
          </a:p>
          <a:p>
            <a:endParaRPr lang="en-US" b="0" i="1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b="0" i="1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FF6CF-3C94-404D-BA67-2D79DA33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D3A47-9437-4D5D-AC35-B02C5688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624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E06204-287E-42CA-AFDA-F6CA49E4C882}"/>
              </a:ext>
            </a:extLst>
          </p:cNvPr>
          <p:cNvSpPr txBox="1"/>
          <p:nvPr/>
        </p:nvSpPr>
        <p:spPr>
          <a:xfrm>
            <a:off x="940905" y="90003"/>
            <a:ext cx="661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Have your say…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A904E-DF22-42C6-9604-D2B9AB14C40F}"/>
              </a:ext>
            </a:extLst>
          </p:cNvPr>
          <p:cNvSpPr txBox="1"/>
          <p:nvPr/>
        </p:nvSpPr>
        <p:spPr>
          <a:xfrm>
            <a:off x="318053" y="885132"/>
            <a:ext cx="11873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 Black" panose="020B0A04020102020204" pitchFamily="34" charset="0"/>
              </a:rPr>
              <a:t>Key Challenges in Face-to-Face Teaching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1EC59-02B3-4C59-A053-DA0BA67FB4B6}"/>
              </a:ext>
            </a:extLst>
          </p:cNvPr>
          <p:cNvSpPr txBox="1"/>
          <p:nvPr/>
        </p:nvSpPr>
        <p:spPr>
          <a:xfrm>
            <a:off x="318052" y="1680261"/>
            <a:ext cx="117546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/>
              <a:t>Changes in classroom environment. 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Low motivation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High expectations from students.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Content needs to be prepared thoroughly.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Understanding students attitude towards real classroom experience.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Lack of awareness of certain skills.  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 Shortage in electricity, unstable economy and social situations. 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Curriculum </a:t>
            </a:r>
            <a:r>
              <a:rPr lang="en-GB" sz="2800" b="1" dirty="0"/>
              <a:t>is not flexible </a:t>
            </a:r>
            <a:r>
              <a:rPr lang="en-US" sz="2800" b="1" dirty="0"/>
              <a:t>and has constraints. 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Teachers are overloaded with tasks and administrative work.</a:t>
            </a:r>
          </a:p>
          <a:p>
            <a:pPr marL="285750" indent="-285750">
              <a:buFontTx/>
              <a:buChar char="-"/>
            </a:pPr>
            <a:r>
              <a:rPr lang="en-US" sz="2800" b="1" dirty="0"/>
              <a:t>Classrooms are not equipped with the necessary tools for group work.</a:t>
            </a:r>
            <a:endParaRPr lang="en-US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B31FF56-E4E5-4F50-AA6F-AE5B7EDC1B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1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12"/>
    </mc:Choice>
    <mc:Fallback xmlns="">
      <p:transition spd="slow" advTm="154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7639E-FD8E-489E-8E1F-2F18A789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From your experience, what are the key differences between f2f &amp; remote teaching?</a:t>
            </a:r>
            <a:endParaRPr lang="en-GB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02B7-1256-44B9-A78F-BBA48516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www.britishcouncil.org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443C2-04AE-45DD-B973-2037D9C2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CA061-DC86-4013-B333-AD5A0F20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512000"/>
            <a:ext cx="10756600" cy="4500000"/>
          </a:xfrm>
        </p:spPr>
        <p:txBody>
          <a:bodyPr/>
          <a:lstStyle/>
          <a:p>
            <a:r>
              <a:rPr lang="en-US" dirty="0"/>
              <a:t>Planning:</a:t>
            </a:r>
            <a:r>
              <a:rPr lang="en-US" b="0" dirty="0"/>
              <a:t> time spent, factors </a:t>
            </a:r>
          </a:p>
          <a:p>
            <a:r>
              <a:rPr lang="en-US" dirty="0"/>
              <a:t>Content:</a:t>
            </a:r>
            <a:r>
              <a:rPr lang="en-US" b="0" dirty="0"/>
              <a:t> multi-dimensional, size of learning units</a:t>
            </a:r>
          </a:p>
          <a:p>
            <a:r>
              <a:rPr lang="en-US" dirty="0"/>
              <a:t>Communication:</a:t>
            </a:r>
            <a:r>
              <a:rPr lang="en-US" b="0" dirty="0"/>
              <a:t> diverse, multi-channeled, social media, dialogues </a:t>
            </a:r>
          </a:p>
          <a:p>
            <a:r>
              <a:rPr lang="en-US" dirty="0"/>
              <a:t>Interaction: </a:t>
            </a:r>
            <a:r>
              <a:rPr lang="en-US" b="0" dirty="0"/>
              <a:t>real time, asynchronous, feedback, driven-by who? facilitation, patterns</a:t>
            </a:r>
          </a:p>
          <a:p>
            <a:r>
              <a:rPr lang="en-US" dirty="0"/>
              <a:t>Engagement: </a:t>
            </a:r>
            <a:r>
              <a:rPr lang="en-US" b="0" dirty="0"/>
              <a:t>attention span, distraction, commitment, personal learning time</a:t>
            </a:r>
          </a:p>
          <a:p>
            <a:r>
              <a:rPr lang="en-US" dirty="0"/>
              <a:t>Assessment: </a:t>
            </a:r>
            <a:r>
              <a:rPr lang="en-US" b="0" dirty="0"/>
              <a:t>score/marks focused, feedback-driven,</a:t>
            </a:r>
          </a:p>
          <a:p>
            <a:r>
              <a:rPr lang="en-US" dirty="0"/>
              <a:t>Discipline and </a:t>
            </a:r>
            <a:r>
              <a:rPr lang="en-US" dirty="0" err="1"/>
              <a:t>behaviour</a:t>
            </a:r>
            <a:r>
              <a:rPr lang="en-US" dirty="0"/>
              <a:t> management: </a:t>
            </a:r>
            <a:r>
              <a:rPr lang="en-US" b="0" dirty="0"/>
              <a:t>rules, expectations,</a:t>
            </a:r>
          </a:p>
          <a:p>
            <a:r>
              <a:rPr lang="en-US" dirty="0"/>
              <a:t>Roles</a:t>
            </a:r>
            <a:r>
              <a:rPr lang="en-US" b="0" dirty="0"/>
              <a:t> of teacher, student and parent</a:t>
            </a:r>
          </a:p>
          <a:p>
            <a:r>
              <a:rPr lang="en-GB" b="0" dirty="0"/>
              <a:t>Other aspects</a:t>
            </a:r>
          </a:p>
        </p:txBody>
      </p:sp>
    </p:spTree>
    <p:extLst>
      <p:ext uri="{BB962C8B-B14F-4D97-AF65-F5344CB8AC3E}">
        <p14:creationId xmlns:p14="http://schemas.microsoft.com/office/powerpoint/2010/main" val="41717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336C-EAAB-428C-B5EC-0842A6A6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both models: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8F67-6EBA-4FEA-B147-17127A2BE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000" y="1179000"/>
            <a:ext cx="5328000" cy="5526600"/>
          </a:xfrm>
        </p:spPr>
        <p:txBody>
          <a:bodyPr/>
          <a:lstStyle/>
          <a:p>
            <a:r>
              <a:rPr lang="en-US" dirty="0"/>
              <a:t>Flexibility </a:t>
            </a:r>
          </a:p>
          <a:p>
            <a:r>
              <a:rPr lang="en-US" dirty="0"/>
              <a:t>Motivation</a:t>
            </a:r>
          </a:p>
          <a:p>
            <a:r>
              <a:rPr lang="en-US" dirty="0"/>
              <a:t>Being in control </a:t>
            </a:r>
          </a:p>
          <a:p>
            <a:r>
              <a:rPr lang="en-US" dirty="0"/>
              <a:t>Commitment </a:t>
            </a:r>
          </a:p>
          <a:p>
            <a:r>
              <a:rPr lang="en-US" dirty="0"/>
              <a:t>Comfort/own space</a:t>
            </a:r>
          </a:p>
          <a:p>
            <a:r>
              <a:rPr lang="en-US" dirty="0" err="1"/>
              <a:t>Personalisation</a:t>
            </a:r>
            <a:r>
              <a:rPr lang="en-US" dirty="0"/>
              <a:t> </a:t>
            </a:r>
          </a:p>
          <a:p>
            <a:r>
              <a:rPr lang="en-US" dirty="0"/>
              <a:t>Easier for collaboration</a:t>
            </a:r>
          </a:p>
          <a:p>
            <a:r>
              <a:rPr lang="en-US" dirty="0"/>
              <a:t>Presence </a:t>
            </a:r>
          </a:p>
          <a:p>
            <a:r>
              <a:rPr lang="en-US" dirty="0"/>
              <a:t>Pace</a:t>
            </a:r>
          </a:p>
          <a:p>
            <a:r>
              <a:rPr lang="en-US" dirty="0"/>
              <a:t>Instant feedback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4F2B-DF7A-4012-8546-3C5EC111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1" y="6351137"/>
            <a:ext cx="10439999" cy="180000"/>
          </a:xfrm>
        </p:spPr>
        <p:txBody>
          <a:bodyPr/>
          <a:lstStyle/>
          <a:p>
            <a:r>
              <a:rPr lang="en-US" dirty="0"/>
              <a:t>www.britishcouncil.org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4334-FF69-4547-B5B4-FB0A0F6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7</a:t>
            </a:fld>
            <a:endParaRPr lang="en-GB" noProof="0" dirty="0"/>
          </a:p>
        </p:txBody>
      </p:sp>
      <p:pic>
        <p:nvPicPr>
          <p:cNvPr id="14" name="Picture 1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6814624-7C4C-4039-8C9D-1E9DCA3E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449" y="1004886"/>
            <a:ext cx="4781551" cy="478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336C-EAAB-428C-B5EC-0842A6A6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both models: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48F67-6EBA-4FEA-B147-17127A2BE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000" y="1089069"/>
            <a:ext cx="5328000" cy="49043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Remote:</a:t>
            </a:r>
          </a:p>
          <a:p>
            <a:r>
              <a:rPr lang="en-US" dirty="0">
                <a:solidFill>
                  <a:srgbClr val="FF0000"/>
                </a:solidFill>
              </a:rPr>
              <a:t>Flexibility </a:t>
            </a:r>
          </a:p>
          <a:p>
            <a:r>
              <a:rPr lang="en-US" dirty="0">
                <a:solidFill>
                  <a:srgbClr val="FF0000"/>
                </a:solidFill>
              </a:rPr>
              <a:t>Comfort/own space</a:t>
            </a:r>
          </a:p>
          <a:p>
            <a:r>
              <a:rPr lang="en-US" dirty="0">
                <a:solidFill>
                  <a:srgbClr val="FF0000"/>
                </a:solidFill>
              </a:rPr>
              <a:t>Pace</a:t>
            </a:r>
          </a:p>
          <a:p>
            <a:r>
              <a:rPr lang="en-US" dirty="0" err="1">
                <a:solidFill>
                  <a:srgbClr val="FF0000"/>
                </a:solidFill>
              </a:rPr>
              <a:t>Personalisation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Being in control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B4F2B-DF7A-4012-8546-3C5EC111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www.britishcouncil.org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4334-FF69-4547-B5B4-FB0A0F69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14" name="Picture 1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6814624-7C4C-4039-8C9D-1E9DCA3E7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449" y="1038224"/>
            <a:ext cx="4781551" cy="478155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C7F3AC-48D8-451F-A066-3107A83F73D8}"/>
              </a:ext>
            </a:extLst>
          </p:cNvPr>
          <p:cNvSpPr txBox="1">
            <a:spLocks/>
          </p:cNvSpPr>
          <p:nvPr/>
        </p:nvSpPr>
        <p:spPr>
          <a:xfrm>
            <a:off x="3576000" y="1071563"/>
            <a:ext cx="5328000" cy="490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British Council Sans" panose="020B05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F2F:</a:t>
            </a:r>
          </a:p>
          <a:p>
            <a:r>
              <a:rPr lang="en-US" dirty="0">
                <a:solidFill>
                  <a:srgbClr val="7030A0"/>
                </a:solidFill>
              </a:rPr>
              <a:t>Presence </a:t>
            </a:r>
          </a:p>
          <a:p>
            <a:r>
              <a:rPr lang="en-US" dirty="0">
                <a:solidFill>
                  <a:srgbClr val="7030A0"/>
                </a:solidFill>
              </a:rPr>
              <a:t>Instant feedback </a:t>
            </a:r>
          </a:p>
          <a:p>
            <a:r>
              <a:rPr lang="en-US" dirty="0">
                <a:solidFill>
                  <a:srgbClr val="7030A0"/>
                </a:solidFill>
              </a:rPr>
              <a:t>Motivation</a:t>
            </a:r>
          </a:p>
          <a:p>
            <a:r>
              <a:rPr lang="en-US" dirty="0">
                <a:solidFill>
                  <a:srgbClr val="7030A0"/>
                </a:solidFill>
              </a:rPr>
              <a:t>Commitment </a:t>
            </a:r>
          </a:p>
          <a:p>
            <a:r>
              <a:rPr lang="en-US" dirty="0">
                <a:solidFill>
                  <a:srgbClr val="7030A0"/>
                </a:solidFill>
              </a:rPr>
              <a:t>Easier for collaboration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7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7719-E6C2-4BFA-81FF-D29388EC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Tips/advice while integrating: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0DAD-57C1-414D-9541-4BFFCD38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8" y="1191700"/>
            <a:ext cx="11378901" cy="4500000"/>
          </a:xfrm>
        </p:spPr>
        <p:txBody>
          <a:bodyPr/>
          <a:lstStyle/>
          <a:p>
            <a:r>
              <a:rPr lang="en-US" b="0" dirty="0"/>
              <a:t>Revisit learning outcomes, </a:t>
            </a:r>
            <a:r>
              <a:rPr lang="en-US" b="0" dirty="0" err="1"/>
              <a:t>prioritise</a:t>
            </a:r>
            <a:r>
              <a:rPr lang="en-US" b="0" dirty="0"/>
              <a:t>, identify foundational skills, review before introduce new content, decide on essential skills. Make the best use of the (short) in-person time</a:t>
            </a:r>
          </a:p>
          <a:p>
            <a:endParaRPr lang="en-US" b="0" dirty="0"/>
          </a:p>
          <a:p>
            <a:r>
              <a:rPr lang="en-US" b="0" dirty="0"/>
              <a:t>Don’t try to plan two completely different courses. Instead, think about goals for the class: What is it that you want students to know and be able to do by the end? </a:t>
            </a:r>
          </a:p>
          <a:p>
            <a:endParaRPr lang="en-US" b="0" dirty="0"/>
          </a:p>
          <a:p>
            <a:r>
              <a:rPr lang="en-US" b="0" dirty="0"/>
              <a:t>Taking a “remote-first” approach could make integration (and socially distanced classrooms) run more smoothly.</a:t>
            </a:r>
          </a:p>
          <a:p>
            <a:endParaRPr lang="en-US" b="0" dirty="0"/>
          </a:p>
          <a:p>
            <a:r>
              <a:rPr lang="en-US" b="0" dirty="0"/>
              <a:t>When possible, use the same materials in both settings, and stick with the same curricular progression.</a:t>
            </a:r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55449E-D145-4D27-A1D0-9EAAD709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www.britishcouncil.org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9B0EF-99C4-4B51-A005-3FA22EC8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12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5B32F45509341A812061F4EB759C2" ma:contentTypeVersion="9" ma:contentTypeDescription="Create a new document." ma:contentTypeScope="" ma:versionID="d1c2b5e416ea605178818e3b09b4b43d">
  <xsd:schema xmlns:xsd="http://www.w3.org/2001/XMLSchema" xmlns:xs="http://www.w3.org/2001/XMLSchema" xmlns:p="http://schemas.microsoft.com/office/2006/metadata/properties" xmlns:ns2="44a844f6-cda2-439e-af50-e4235a0dd714" targetNamespace="http://schemas.microsoft.com/office/2006/metadata/properties" ma:root="true" ma:fieldsID="466e5778172a45d265f46bad72ccdebf" ns2:_="">
    <xsd:import namespace="44a844f6-cda2-439e-af50-e4235a0dd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844f6-cda2-439e-af50-e4235a0dd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7CBB4B-B28B-4D27-A76F-9AC397BE54FC}"/>
</file>

<file path=customXml/itemProps2.xml><?xml version="1.0" encoding="utf-8"?>
<ds:datastoreItem xmlns:ds="http://schemas.openxmlformats.org/officeDocument/2006/customXml" ds:itemID="{15BA1E8C-CFB7-414E-B520-C4A055B2A297}"/>
</file>

<file path=customXml/itemProps3.xml><?xml version="1.0" encoding="utf-8"?>
<ds:datastoreItem xmlns:ds="http://schemas.openxmlformats.org/officeDocument/2006/customXml" ds:itemID="{E957BC2A-D7F4-4A86-B6A0-5EEA0CC0CB48}"/>
</file>

<file path=docProps/app.xml><?xml version="1.0" encoding="utf-8"?>
<Properties xmlns="http://schemas.openxmlformats.org/officeDocument/2006/extended-properties" xmlns:vt="http://schemas.openxmlformats.org/officeDocument/2006/docPropsVTypes">
  <TotalTime>20216</TotalTime>
  <Words>1040</Words>
  <Application>Microsoft Office PowerPoint</Application>
  <PresentationFormat>Widescreen</PresentationFormat>
  <Paragraphs>155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British Council Sans</vt:lpstr>
      <vt:lpstr>Arial</vt:lpstr>
      <vt:lpstr>Open Sans</vt:lpstr>
      <vt:lpstr>Calibri</vt:lpstr>
      <vt:lpstr>Arial Black</vt:lpstr>
      <vt:lpstr>Wingdings</vt:lpstr>
      <vt:lpstr>British Council Sans Headline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Webinar#4 How to integrate remote and F2F teaching</vt:lpstr>
      <vt:lpstr>In today’s webinar, we’re going to look at:</vt:lpstr>
      <vt:lpstr>What would returning to school look like? </vt:lpstr>
      <vt:lpstr>How have profiles changed as a result of pandemic?</vt:lpstr>
      <vt:lpstr>PowerPoint Presentation</vt:lpstr>
      <vt:lpstr>From your experience, what are the key differences between f2f &amp; remote teaching?</vt:lpstr>
      <vt:lpstr>Benefits of both models:</vt:lpstr>
      <vt:lpstr>Benefits of both models:</vt:lpstr>
      <vt:lpstr>Tips/advice while integrating: </vt:lpstr>
      <vt:lpstr>Tips/advice while integrating: </vt:lpstr>
      <vt:lpstr>Practical example </vt:lpstr>
      <vt:lpstr>In today’s webinar, we’ve looked at:</vt:lpstr>
      <vt:lpstr>Useful resources: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Webinar#8 Assessing learning in the remote delivery environment</dc:title>
  <dc:creator>Ahmed, Hala (Egypt)</dc:creator>
  <cp:lastModifiedBy>Ahmed, Hala (Egypt)</cp:lastModifiedBy>
  <cp:revision>152</cp:revision>
  <dcterms:created xsi:type="dcterms:W3CDTF">2021-02-18T13:32:02Z</dcterms:created>
  <dcterms:modified xsi:type="dcterms:W3CDTF">2021-08-27T08:39:07Z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0x010100BFA5B32F45509341A812061F4EB759C2</vt:lpwstr>
  </property>
</Properties>
</file>